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8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3" r:id="rId12"/>
    <p:sldId id="266" r:id="rId13"/>
    <p:sldId id="267" r:id="rId14"/>
    <p:sldId id="268" r:id="rId15"/>
    <p:sldId id="269" r:id="rId16"/>
    <p:sldId id="270" r:id="rId17"/>
    <p:sldId id="277" r:id="rId18"/>
    <p:sldId id="279" r:id="rId19"/>
    <p:sldId id="278" r:id="rId20"/>
    <p:sldId id="271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4" r:id="rId35"/>
    <p:sldId id="297" r:id="rId36"/>
    <p:sldId id="295" r:id="rId37"/>
    <p:sldId id="299" r:id="rId38"/>
    <p:sldId id="275" r:id="rId39"/>
    <p:sldId id="276" r:id="rId40"/>
    <p:sldId id="30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00" autoAdjust="0"/>
  </p:normalViewPr>
  <p:slideViewPr>
    <p:cSldViewPr>
      <p:cViewPr>
        <p:scale>
          <a:sx n="66" d="100"/>
          <a:sy n="66" d="100"/>
        </p:scale>
        <p:origin x="-1284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5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35F8C-6F7D-45CC-9B09-B192BD660D02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18B82-56BF-4334-9DD8-93EF1211EA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8B82-56BF-4334-9DD8-93EF1211EA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8B82-56BF-4334-9DD8-93EF1211EA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8B82-56BF-4334-9DD8-93EF1211EA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8B82-56BF-4334-9DD8-93EF1211EA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8B82-56BF-4334-9DD8-93EF1211EA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jivgmc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r%20Rajeev\Desktop\Thoracoscopy%20Procedure.wm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b="1" dirty="0" smtClean="0"/>
              <a:t>PLEURAL EFFUSION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solidFill>
                  <a:schemeClr val="tx1"/>
                </a:solidFill>
              </a:rPr>
              <a:t>Dr. RAJIV GARG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Pulmonary Medicine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King George’s Medical University UP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Mail me: </a:t>
            </a:r>
            <a:r>
              <a:rPr lang="en-US" b="1" dirty="0" smtClean="0">
                <a:solidFill>
                  <a:schemeClr val="tx1"/>
                </a:solidFill>
                <a:hlinkClick r:id="rId3"/>
              </a:rPr>
              <a:t>rajivkgmc@gmail.com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PHYSIOLOGY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Pleural fluid is the ultra filtrate from the pleural capillaries.</a:t>
            </a:r>
          </a:p>
          <a:p>
            <a:r>
              <a:rPr lang="en-US" dirty="0" smtClean="0"/>
              <a:t>There are counteracting forces which are responsible for transport of fluid, these are Hydrostatic pressure –P, and Colloid </a:t>
            </a:r>
            <a:r>
              <a:rPr lang="en-US" dirty="0" err="1" smtClean="0"/>
              <a:t>oncotic</a:t>
            </a:r>
            <a:r>
              <a:rPr lang="en-US" dirty="0" smtClean="0"/>
              <a:t> pressure-COP.</a:t>
            </a:r>
          </a:p>
          <a:p>
            <a:r>
              <a:rPr lang="en-US" dirty="0" smtClean="0"/>
              <a:t>‘P’ promotes movement of fluid out of the capillaries and COP prohibits the movement from the capillaries.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PHYSIOLOGY (3)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447800"/>
            <a:ext cx="4441371" cy="3505200"/>
          </a:xfrm>
          <a:prstGeom prst="rect">
            <a:avLst/>
          </a:prstGeom>
          <a:noFill/>
          <a:ln w="19050" cmpd="sng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181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Fluid movement = K[(P</a:t>
            </a:r>
            <a:r>
              <a:rPr lang="en-US" baseline="-25000" dirty="0" smtClean="0"/>
              <a:t>c</a:t>
            </a:r>
            <a:r>
              <a:rPr lang="en-US" dirty="0" smtClean="0"/>
              <a:t> –</a:t>
            </a:r>
            <a:r>
              <a:rPr lang="en-US" dirty="0" err="1" smtClean="0"/>
              <a:t>P</a:t>
            </a:r>
            <a:r>
              <a:rPr lang="en-US" baseline="-25000" dirty="0" err="1" smtClean="0"/>
              <a:t>is</a:t>
            </a:r>
            <a:r>
              <a:rPr lang="en-US" dirty="0" smtClean="0"/>
              <a:t> ) – </a:t>
            </a:r>
            <a:r>
              <a:rPr lang="el-GR" dirty="0" smtClean="0"/>
              <a:t>σ</a:t>
            </a:r>
            <a:r>
              <a:rPr lang="en-US" dirty="0" smtClean="0"/>
              <a:t>(</a:t>
            </a:r>
            <a:r>
              <a:rPr lang="en-US" dirty="0" err="1" smtClean="0"/>
              <a:t>COP</a:t>
            </a:r>
            <a:r>
              <a:rPr lang="en-US" baseline="-25000" dirty="0" err="1" smtClean="0"/>
              <a:t>c</a:t>
            </a:r>
            <a:r>
              <a:rPr lang="en-US" dirty="0" smtClean="0"/>
              <a:t> –</a:t>
            </a:r>
            <a:r>
              <a:rPr lang="en-US" dirty="0" err="1" smtClean="0"/>
              <a:t>COP</a:t>
            </a:r>
            <a:r>
              <a:rPr lang="en-US" baseline="-25000" dirty="0" err="1" smtClean="0"/>
              <a:t>is</a:t>
            </a:r>
            <a:r>
              <a:rPr lang="en-US" baseline="-25000" dirty="0" smtClean="0"/>
              <a:t> </a:t>
            </a:r>
            <a:r>
              <a:rPr lang="en-US" dirty="0" smtClean="0"/>
              <a:t> )]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447800"/>
            <a:ext cx="39624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Starlings equation can be applied to parietal pleura:</a:t>
            </a:r>
          </a:p>
          <a:p>
            <a:r>
              <a:rPr lang="en-US" dirty="0" smtClean="0"/>
              <a:t>P</a:t>
            </a:r>
            <a:r>
              <a:rPr lang="en-US" baseline="-25000" dirty="0" smtClean="0"/>
              <a:t>c</a:t>
            </a:r>
            <a:r>
              <a:rPr lang="en-US" dirty="0" smtClean="0"/>
              <a:t> =30 cm H</a:t>
            </a:r>
            <a:r>
              <a:rPr lang="en-US" baseline="-25000" dirty="0" smtClean="0"/>
              <a:t>2</a:t>
            </a:r>
            <a:r>
              <a:rPr lang="en-US" dirty="0" smtClean="0"/>
              <a:t> O,</a:t>
            </a:r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is</a:t>
            </a:r>
            <a:r>
              <a:rPr lang="en-US" dirty="0" smtClean="0"/>
              <a:t> (mean </a:t>
            </a:r>
            <a:r>
              <a:rPr lang="en-US" dirty="0" err="1" smtClean="0"/>
              <a:t>intrapleural</a:t>
            </a:r>
            <a:r>
              <a:rPr lang="en-US" dirty="0" smtClean="0"/>
              <a:t> pressure)= -5 cm H</a:t>
            </a:r>
            <a:r>
              <a:rPr lang="en-US" baseline="-25000" dirty="0" smtClean="0"/>
              <a:t>2</a:t>
            </a:r>
            <a:r>
              <a:rPr lang="en-US" dirty="0" smtClean="0"/>
              <a:t> O, </a:t>
            </a:r>
          </a:p>
          <a:p>
            <a:r>
              <a:rPr lang="en-US" dirty="0" err="1" smtClean="0"/>
              <a:t>COP</a:t>
            </a:r>
            <a:r>
              <a:rPr lang="en-US" baseline="-25000" dirty="0" err="1" smtClean="0"/>
              <a:t>c</a:t>
            </a:r>
            <a:r>
              <a:rPr lang="en-US" dirty="0" smtClean="0"/>
              <a:t> =32 cm H</a:t>
            </a:r>
            <a:r>
              <a:rPr lang="en-US" baseline="-25000" dirty="0" smtClean="0"/>
              <a:t>2</a:t>
            </a:r>
            <a:r>
              <a:rPr lang="en-US" dirty="0" smtClean="0"/>
              <a:t> O, </a:t>
            </a:r>
          </a:p>
          <a:p>
            <a:r>
              <a:rPr lang="en-US" dirty="0" err="1" smtClean="0"/>
              <a:t>COP</a:t>
            </a:r>
            <a:r>
              <a:rPr lang="en-US" baseline="-25000" dirty="0" err="1" smtClean="0"/>
              <a:t>is</a:t>
            </a:r>
            <a:r>
              <a:rPr lang="en-US" baseline="-25000" dirty="0" smtClean="0"/>
              <a:t> </a:t>
            </a:r>
            <a:r>
              <a:rPr lang="en-US" dirty="0" smtClean="0"/>
              <a:t> =6 cm H</a:t>
            </a:r>
            <a:r>
              <a:rPr lang="en-US" baseline="-25000" dirty="0" smtClean="0"/>
              <a:t>2</a:t>
            </a:r>
            <a:r>
              <a:rPr lang="en-US" dirty="0" smtClean="0"/>
              <a:t> O,</a:t>
            </a:r>
          </a:p>
          <a:p>
            <a:r>
              <a:rPr lang="en-US" dirty="0" smtClean="0">
                <a:sym typeface="Symbol"/>
              </a:rPr>
              <a:t>=1, K=1</a:t>
            </a:r>
          </a:p>
          <a:p>
            <a:endParaRPr lang="en-US" dirty="0" smtClean="0">
              <a:sym typeface="Symbol"/>
            </a:endParaRPr>
          </a:p>
          <a:p>
            <a:r>
              <a:rPr lang="en-US" dirty="0" smtClean="0">
                <a:sym typeface="Symbol"/>
              </a:rPr>
              <a:t>Fluid movement at parietal pleura = [30-(-5)]-1(32-6)=9</a:t>
            </a:r>
            <a:r>
              <a:rPr lang="en-US" dirty="0" smtClean="0"/>
              <a:t> cm H</a:t>
            </a:r>
            <a:r>
              <a:rPr lang="en-US" baseline="-25000" dirty="0" smtClean="0"/>
              <a:t>2</a:t>
            </a:r>
            <a:r>
              <a:rPr lang="en-US" dirty="0" smtClean="0"/>
              <a:t> O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486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ym typeface="Symbol"/>
              </a:rPr>
              <a:t>K=filtration coefficient (a function of the permeability of the pleural surface), P= hydrostatic press, COP= colloid </a:t>
            </a:r>
            <a:r>
              <a:rPr lang="en-US" i="1" dirty="0" err="1" smtClean="0">
                <a:sym typeface="Symbol"/>
              </a:rPr>
              <a:t>oncotic</a:t>
            </a:r>
            <a:r>
              <a:rPr lang="en-US" i="1" dirty="0" smtClean="0">
                <a:sym typeface="Symbol"/>
              </a:rPr>
              <a:t> press, = measure of capillary </a:t>
            </a:r>
            <a:r>
              <a:rPr lang="en-US" i="1" dirty="0" err="1" smtClean="0">
                <a:sym typeface="Symbol"/>
              </a:rPr>
              <a:t>permeabity</a:t>
            </a:r>
            <a:r>
              <a:rPr lang="en-US" i="1" dirty="0" smtClean="0">
                <a:sym typeface="Symbol"/>
              </a:rPr>
              <a:t> to protein (called the reflection </a:t>
            </a:r>
            <a:r>
              <a:rPr lang="en-US" i="1" dirty="0" err="1" smtClean="0">
                <a:sym typeface="Symbol"/>
              </a:rPr>
              <a:t>coeff</a:t>
            </a:r>
            <a:r>
              <a:rPr lang="en-US" i="1" dirty="0" smtClean="0">
                <a:sym typeface="Symbol"/>
              </a:rPr>
              <a:t>) and subscripts “c” and “is” refers to capillary and </a:t>
            </a:r>
            <a:r>
              <a:rPr lang="en-US" i="1" dirty="0" err="1" smtClean="0">
                <a:sym typeface="Symbol"/>
              </a:rPr>
              <a:t>pericapillary</a:t>
            </a:r>
            <a:r>
              <a:rPr lang="en-US" i="1" dirty="0" smtClean="0">
                <a:sym typeface="Symbol"/>
              </a:rPr>
              <a:t> interstitial space.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PATHOGENESIS(1)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change in the magnitude of any of the factors in the Starling equation can cause sufficient imbalance in the pleural fluid dynamics resulting in pleural fluid accumulation.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839"/>
            <a:ext cx="8229600" cy="1143000"/>
          </a:xfrm>
        </p:spPr>
        <p:txBody>
          <a:bodyPr/>
          <a:lstStyle/>
          <a:p>
            <a:r>
              <a:rPr lang="en-US" b="1" dirty="0" smtClean="0"/>
              <a:t>PATHOGENESIS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There are mainly two categories of change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4076700" y="1989772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5400" y="2104072"/>
            <a:ext cx="6477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1181100" y="2218372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7657305" y="2217578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" y="2408872"/>
            <a:ext cx="3733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 Alteration of the permeability (i.e. change in the filtration </a:t>
            </a:r>
            <a:r>
              <a:rPr lang="en-US" dirty="0" err="1" smtClean="0"/>
              <a:t>coeff</a:t>
            </a:r>
            <a:r>
              <a:rPr lang="en-US" dirty="0" smtClean="0"/>
              <a:t> K)&amp; permeability to protein </a:t>
            </a:r>
            <a:r>
              <a:rPr lang="en-US" dirty="0" smtClean="0">
                <a:sym typeface="Symbol"/>
              </a:rPr>
              <a:t>-reflection </a:t>
            </a:r>
            <a:r>
              <a:rPr lang="en-US" dirty="0" err="1" smtClean="0">
                <a:sym typeface="Symbol"/>
              </a:rPr>
              <a:t>coeff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2475706" y="3722707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3856672"/>
            <a:ext cx="37338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Pleura becomes more permeable to the fluid and Large mol weight components of blood.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" y="5075872"/>
            <a:ext cx="3733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Accumulated fluid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err="1" smtClean="0">
                <a:sym typeface="Symbol"/>
              </a:rPr>
              <a:t>Exudative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5754469"/>
            <a:ext cx="373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Changes seen most commonly in inflammatory and </a:t>
            </a:r>
            <a:r>
              <a:rPr lang="en-US" dirty="0" err="1" smtClean="0"/>
              <a:t>neoplastic</a:t>
            </a:r>
            <a:r>
              <a:rPr lang="en-US" dirty="0" smtClean="0"/>
              <a:t> diseases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477294" y="4941907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2477294" y="5627707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572000" y="2390001"/>
            <a:ext cx="3733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 Alteration in the driving pressure, encompassing a change in the P or COP of the parietal or visceral pleura without any change in the permeability. 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142601"/>
            <a:ext cx="3733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Accumulated fluid </a:t>
            </a:r>
            <a:r>
              <a:rPr lang="en-US" dirty="0" smtClean="0">
                <a:sym typeface="Symbol"/>
              </a:rPr>
              <a:t> </a:t>
            </a:r>
            <a:r>
              <a:rPr lang="en-US" dirty="0" err="1" smtClean="0">
                <a:sym typeface="Symbol"/>
              </a:rPr>
              <a:t>Transudative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6438106" y="4027507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24400" y="4904601"/>
            <a:ext cx="3733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Changes seen most commonly in CHF or </a:t>
            </a:r>
            <a:r>
              <a:rPr lang="en-US" dirty="0" err="1" smtClean="0"/>
              <a:t>hypoproteinemia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363494" y="4713307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PATHOGENESIS (3)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is also a third mechanism sometimes which is different from the these and fluid originates in the peritoneum as </a:t>
            </a:r>
            <a:r>
              <a:rPr lang="en-US" dirty="0" err="1" smtClean="0"/>
              <a:t>ascitic</a:t>
            </a:r>
            <a:r>
              <a:rPr lang="en-US" dirty="0" smtClean="0"/>
              <a:t> fluid and travels to the pleural space primarily via small diaphragmatic defects perhaps also by diaphragmatic </a:t>
            </a:r>
            <a:r>
              <a:rPr lang="en-US" dirty="0" err="1" smtClean="0"/>
              <a:t>lymphatics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fact is </a:t>
            </a:r>
            <a:r>
              <a:rPr lang="en-US" dirty="0" err="1" smtClean="0"/>
              <a:t>intrapleural</a:t>
            </a:r>
            <a:r>
              <a:rPr lang="en-US" dirty="0" smtClean="0"/>
              <a:t> pressure is more negative than </a:t>
            </a:r>
            <a:r>
              <a:rPr lang="en-US" dirty="0" err="1" smtClean="0"/>
              <a:t>intraperitoneal</a:t>
            </a:r>
            <a:r>
              <a:rPr lang="en-US" dirty="0" smtClean="0"/>
              <a:t> pressure which favors movement through these defects.</a:t>
            </a:r>
          </a:p>
          <a:p>
            <a:r>
              <a:rPr lang="en-US" dirty="0" smtClean="0"/>
              <a:t>Interference with </a:t>
            </a:r>
            <a:r>
              <a:rPr lang="en-US" dirty="0" err="1" smtClean="0"/>
              <a:t>resorptive</a:t>
            </a:r>
            <a:r>
              <a:rPr lang="en-US" dirty="0" smtClean="0"/>
              <a:t> process like blockage of lymphatic drainage as occurs when tumor cells invade the lymphatic channels or the draining LN.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Major causes of Pleural effusion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Transudate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dirty="0" smtClean="0"/>
              <a:t>	Increased hydrostatic pressure; “overflow </a:t>
            </a:r>
          </a:p>
          <a:p>
            <a:pPr>
              <a:buNone/>
            </a:pPr>
            <a:r>
              <a:rPr lang="en-US" dirty="0" smtClean="0"/>
              <a:t>		of liquid from the lung </a:t>
            </a:r>
            <a:r>
              <a:rPr lang="en-US" dirty="0" err="1" smtClean="0"/>
              <a:t>interstitium</a:t>
            </a:r>
            <a:r>
              <a:rPr lang="en-US" dirty="0" smtClean="0"/>
              <a:t>-CHF</a:t>
            </a:r>
          </a:p>
          <a:p>
            <a:r>
              <a:rPr lang="en-US" dirty="0" smtClean="0"/>
              <a:t>	Decreased plasma </a:t>
            </a:r>
            <a:r>
              <a:rPr lang="en-US" dirty="0" err="1" smtClean="0"/>
              <a:t>oncotic</a:t>
            </a:r>
            <a:r>
              <a:rPr lang="en-US" dirty="0" smtClean="0"/>
              <a:t> pressure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	Movement of </a:t>
            </a:r>
            <a:r>
              <a:rPr lang="en-US" dirty="0" err="1" smtClean="0"/>
              <a:t>transudative</a:t>
            </a:r>
            <a:r>
              <a:rPr lang="en-US" dirty="0" smtClean="0"/>
              <a:t> </a:t>
            </a:r>
            <a:r>
              <a:rPr lang="en-US" dirty="0" err="1" smtClean="0"/>
              <a:t>ascitic</a:t>
            </a:r>
            <a:r>
              <a:rPr lang="en-US" dirty="0" smtClean="0"/>
              <a:t> fluid 	through DP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EXUDATE</a:t>
            </a:r>
          </a:p>
          <a:p>
            <a:pPr>
              <a:buNone/>
            </a:pPr>
            <a:r>
              <a:rPr lang="en-US" dirty="0" smtClean="0"/>
              <a:t>Inflammatory	</a:t>
            </a:r>
          </a:p>
          <a:p>
            <a:r>
              <a:rPr lang="en-US" dirty="0" smtClean="0"/>
              <a:t>	Infection (TB, bacterial pneumonia)</a:t>
            </a:r>
          </a:p>
          <a:p>
            <a:r>
              <a:rPr lang="en-US" dirty="0" smtClean="0"/>
              <a:t>	Pulmonary embolus</a:t>
            </a:r>
          </a:p>
          <a:p>
            <a:r>
              <a:rPr lang="en-US" dirty="0" smtClean="0"/>
              <a:t>	Connective tissue </a:t>
            </a:r>
            <a:r>
              <a:rPr lang="en-US" dirty="0" err="1" smtClean="0"/>
              <a:t>dis</a:t>
            </a:r>
            <a:r>
              <a:rPr lang="en-US" dirty="0" smtClean="0"/>
              <a:t> (lupus, RA)</a:t>
            </a:r>
          </a:p>
          <a:p>
            <a:r>
              <a:rPr lang="en-US" dirty="0" smtClean="0"/>
              <a:t>	Adjacent to </a:t>
            </a:r>
            <a:r>
              <a:rPr lang="en-US" dirty="0" err="1" smtClean="0"/>
              <a:t>subdiaphragmatic</a:t>
            </a:r>
            <a:r>
              <a:rPr lang="en-US" dirty="0" smtClean="0"/>
              <a:t> </a:t>
            </a:r>
            <a:r>
              <a:rPr lang="en-US" dirty="0" err="1" smtClean="0"/>
              <a:t>dis</a:t>
            </a:r>
            <a:r>
              <a:rPr lang="en-US" dirty="0" smtClean="0"/>
              <a:t> (pancreatitis,	</a:t>
            </a:r>
          </a:p>
          <a:p>
            <a:pPr>
              <a:buNone/>
            </a:pPr>
            <a:r>
              <a:rPr lang="en-US" dirty="0" smtClean="0"/>
              <a:t>		 </a:t>
            </a:r>
            <a:r>
              <a:rPr lang="en-US" dirty="0" err="1" smtClean="0"/>
              <a:t>subphrenic</a:t>
            </a:r>
            <a:r>
              <a:rPr lang="en-US" dirty="0" smtClean="0"/>
              <a:t> abscess)</a:t>
            </a:r>
          </a:p>
          <a:p>
            <a:pPr>
              <a:buNone/>
            </a:pPr>
            <a:r>
              <a:rPr lang="en-US" dirty="0" smtClean="0"/>
              <a:t>Malignant</a:t>
            </a:r>
          </a:p>
          <a:p>
            <a:pPr>
              <a:buNone/>
            </a:pPr>
            <a:r>
              <a:rPr lang="en-US" dirty="0" smtClean="0"/>
              <a:t>Others </a:t>
            </a:r>
          </a:p>
          <a:p>
            <a:pPr>
              <a:buNone/>
            </a:pPr>
            <a:r>
              <a:rPr lang="en-US" dirty="0" smtClean="0"/>
              <a:t>		benign ovarian tumors (</a:t>
            </a:r>
            <a:r>
              <a:rPr lang="en-US" dirty="0" err="1" smtClean="0"/>
              <a:t>Meig’s</a:t>
            </a:r>
            <a:r>
              <a:rPr lang="en-US" dirty="0" smtClean="0"/>
              <a:t> syndrome)</a:t>
            </a:r>
          </a:p>
          <a:p>
            <a:pPr>
              <a:buNone/>
            </a:pPr>
            <a:r>
              <a:rPr lang="en-US" dirty="0" smtClean="0"/>
              <a:t>		asbestos exposure</a:t>
            </a:r>
          </a:p>
          <a:p>
            <a:pPr>
              <a:buNone/>
            </a:pPr>
            <a:r>
              <a:rPr lang="en-US" dirty="0" smtClean="0"/>
              <a:t>		hypothyroidism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181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SYMPTOMS:</a:t>
            </a:r>
          </a:p>
          <a:p>
            <a:r>
              <a:rPr lang="en-US" dirty="0" smtClean="0"/>
              <a:t>Symptoms depend on the size of effusion and nature of underlying process.</a:t>
            </a:r>
          </a:p>
          <a:p>
            <a:r>
              <a:rPr lang="en-US" dirty="0" smtClean="0"/>
              <a:t>Inflammatory process present with </a:t>
            </a:r>
            <a:r>
              <a:rPr lang="en-US" dirty="0" err="1" smtClean="0"/>
              <a:t>pleuritic</a:t>
            </a:r>
            <a:r>
              <a:rPr lang="en-US" dirty="0" smtClean="0"/>
              <a:t> chest pain.</a:t>
            </a:r>
          </a:p>
          <a:p>
            <a:r>
              <a:rPr lang="en-US" dirty="0" smtClean="0"/>
              <a:t>When effusion is large pt present with </a:t>
            </a:r>
            <a:r>
              <a:rPr lang="en-US" dirty="0" err="1" smtClean="0"/>
              <a:t>dyspnea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Small or moderate size effusion with otherwise normal lung does not have </a:t>
            </a:r>
            <a:r>
              <a:rPr lang="en-US" dirty="0" err="1" smtClean="0"/>
              <a:t>dyspnea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pl fl has an inflammatory nature or is infected fever is commonly present.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382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h/o cardiac, renal or liver impairment can suggest </a:t>
            </a:r>
            <a:r>
              <a:rPr lang="en-US" dirty="0" err="1" smtClean="0"/>
              <a:t>transudative</a:t>
            </a:r>
            <a:r>
              <a:rPr lang="en-US" dirty="0" smtClean="0"/>
              <a:t> effusion.</a:t>
            </a:r>
          </a:p>
          <a:p>
            <a:r>
              <a:rPr lang="en-US" dirty="0" smtClean="0"/>
              <a:t>Old age, wt. loss, and a h/o smoking point towards MPE. </a:t>
            </a:r>
          </a:p>
          <a:p>
            <a:r>
              <a:rPr lang="en-US" dirty="0" smtClean="0"/>
              <a:t>Recent leg swelling or DVT may result in effusion related to PE.</a:t>
            </a:r>
          </a:p>
          <a:p>
            <a:r>
              <a:rPr lang="en-US" dirty="0" smtClean="0"/>
              <a:t>Trauma may result in </a:t>
            </a:r>
            <a:r>
              <a:rPr lang="en-US" dirty="0" err="1" smtClean="0"/>
              <a:t>hemothorax</a:t>
            </a:r>
            <a:r>
              <a:rPr lang="en-US" dirty="0" smtClean="0"/>
              <a:t> or </a:t>
            </a:r>
            <a:r>
              <a:rPr lang="en-US" dirty="0" err="1" smtClean="0"/>
              <a:t>chylotorax</a:t>
            </a:r>
            <a:r>
              <a:rPr lang="en-US" dirty="0" smtClean="0"/>
              <a:t>.</a:t>
            </a:r>
          </a:p>
          <a:p>
            <a:r>
              <a:rPr lang="en-US" dirty="0" smtClean="0"/>
              <a:t>PCIS should be suspected in cases of fever, dyspnea and </a:t>
            </a:r>
            <a:r>
              <a:rPr lang="en-US" dirty="0" err="1" smtClean="0"/>
              <a:t>pleuritic</a:t>
            </a:r>
            <a:r>
              <a:rPr lang="en-US" dirty="0" smtClean="0"/>
              <a:t> chest pain up to 03 wks following cardiac surgery.</a:t>
            </a:r>
          </a:p>
          <a:p>
            <a:r>
              <a:rPr lang="en-US" dirty="0" smtClean="0"/>
              <a:t>History and findings s/o CTD and related long term medications suggest that as possible </a:t>
            </a:r>
            <a:r>
              <a:rPr lang="en-US" dirty="0" err="1" smtClean="0"/>
              <a:t>eitiology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PHYSICAL EXAMINATION:</a:t>
            </a:r>
          </a:p>
          <a:p>
            <a:r>
              <a:rPr lang="en-US" dirty="0" smtClean="0"/>
              <a:t>Movement will be diminished, fullness of the </a:t>
            </a:r>
            <a:r>
              <a:rPr lang="en-US" dirty="0" err="1" smtClean="0"/>
              <a:t>intercostal</a:t>
            </a:r>
            <a:r>
              <a:rPr lang="en-US" dirty="0" smtClean="0"/>
              <a:t> space, Trail sign may be +</a:t>
            </a:r>
            <a:r>
              <a:rPr lang="en-US" dirty="0" err="1" smtClean="0"/>
              <a:t>ve</a:t>
            </a:r>
            <a:r>
              <a:rPr lang="en-US" dirty="0" smtClean="0"/>
              <a:t> on opposite side.</a:t>
            </a:r>
          </a:p>
          <a:p>
            <a:r>
              <a:rPr lang="en-US" dirty="0" smtClean="0"/>
              <a:t>Trachea, apex beat may be shifted depending on the amount of fluid. Vocal </a:t>
            </a:r>
            <a:r>
              <a:rPr lang="en-US" dirty="0" err="1" smtClean="0"/>
              <a:t>fremitus</a:t>
            </a:r>
            <a:r>
              <a:rPr lang="en-US" dirty="0" smtClean="0"/>
              <a:t> –nt.</a:t>
            </a:r>
          </a:p>
          <a:p>
            <a:r>
              <a:rPr lang="en-US" dirty="0" smtClean="0"/>
              <a:t>Region overlying fluid is dull. </a:t>
            </a:r>
          </a:p>
          <a:p>
            <a:r>
              <a:rPr lang="en-US" dirty="0" smtClean="0"/>
              <a:t>Delayed shifting </a:t>
            </a:r>
            <a:r>
              <a:rPr lang="en-US" dirty="0" err="1" smtClean="0"/>
              <a:t>dullnessmay</a:t>
            </a:r>
            <a:r>
              <a:rPr lang="en-US" dirty="0" smtClean="0"/>
              <a:t> be present. Absent in massive and </a:t>
            </a:r>
            <a:r>
              <a:rPr lang="en-US" dirty="0" err="1" smtClean="0"/>
              <a:t>loculated</a:t>
            </a:r>
            <a:r>
              <a:rPr lang="en-US" dirty="0" smtClean="0"/>
              <a:t> effusion.</a:t>
            </a:r>
          </a:p>
          <a:p>
            <a:r>
              <a:rPr lang="en-US" dirty="0" err="1" smtClean="0"/>
              <a:t>Breathsounds</a:t>
            </a:r>
            <a:r>
              <a:rPr lang="en-US" dirty="0" smtClean="0"/>
              <a:t>-decreased, </a:t>
            </a:r>
            <a:r>
              <a:rPr lang="en-US" dirty="0" err="1" smtClean="0"/>
              <a:t>egophony</a:t>
            </a:r>
            <a:r>
              <a:rPr lang="en-US" dirty="0" smtClean="0"/>
              <a:t> at the upper level, frictional rub.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Pleural anatomy</a:t>
            </a:r>
          </a:p>
          <a:p>
            <a:r>
              <a:rPr lang="en-US" dirty="0" smtClean="0"/>
              <a:t>Physiology</a:t>
            </a:r>
          </a:p>
          <a:p>
            <a:r>
              <a:rPr lang="en-US" dirty="0" smtClean="0"/>
              <a:t>Pathogenesis of pleural effusion</a:t>
            </a:r>
          </a:p>
          <a:p>
            <a:r>
              <a:rPr lang="en-US" dirty="0" smtClean="0"/>
              <a:t>Clinical features</a:t>
            </a:r>
          </a:p>
          <a:p>
            <a:r>
              <a:rPr lang="en-US" dirty="0" smtClean="0"/>
              <a:t>Causes</a:t>
            </a:r>
          </a:p>
          <a:p>
            <a:r>
              <a:rPr lang="en-US" dirty="0" smtClean="0"/>
              <a:t>Investigations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Diagnostic approach algorithm</a:t>
            </a:r>
          </a:p>
          <a:p>
            <a:r>
              <a:rPr lang="en-US" dirty="0" smtClean="0"/>
              <a:t>Case scenario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Symptoms depend on the size of effusion and nature of underlying process.</a:t>
            </a:r>
          </a:p>
          <a:p>
            <a:r>
              <a:rPr lang="en-US" dirty="0" smtClean="0"/>
              <a:t>Inflammatory process present with </a:t>
            </a:r>
            <a:r>
              <a:rPr lang="en-US" dirty="0" err="1" smtClean="0"/>
              <a:t>pleuritic</a:t>
            </a:r>
            <a:r>
              <a:rPr lang="en-US" dirty="0" smtClean="0"/>
              <a:t> chest pain.</a:t>
            </a:r>
          </a:p>
          <a:p>
            <a:r>
              <a:rPr lang="en-US" dirty="0" smtClean="0"/>
              <a:t>When effusion is large pt present with </a:t>
            </a:r>
            <a:r>
              <a:rPr lang="en-US" dirty="0" err="1" smtClean="0"/>
              <a:t>dyspnea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Small or moderate size effusion with otherwise normal lung does not have </a:t>
            </a:r>
            <a:r>
              <a:rPr lang="en-US" dirty="0" err="1" smtClean="0"/>
              <a:t>dyspnea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When pl fl has an inflammatory nature or is infected fever is commonly present.</a:t>
            </a:r>
          </a:p>
          <a:p>
            <a:r>
              <a:rPr lang="en-US" dirty="0" smtClean="0"/>
              <a:t>Physical examination, region overlying fluid is dull, </a:t>
            </a:r>
            <a:r>
              <a:rPr lang="en-US" dirty="0" err="1" smtClean="0"/>
              <a:t>breathsounds</a:t>
            </a:r>
            <a:r>
              <a:rPr lang="en-US" dirty="0" smtClean="0"/>
              <a:t>-decreased, </a:t>
            </a:r>
            <a:r>
              <a:rPr lang="en-US" dirty="0" err="1" smtClean="0"/>
              <a:t>egophony</a:t>
            </a:r>
            <a:r>
              <a:rPr lang="en-US" dirty="0" smtClean="0"/>
              <a:t> at the upper level, frictional rub.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INVESTIGATIONS: Imaging Studies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Chest X-ray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2874246" cy="4817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5378" y="2423887"/>
            <a:ext cx="2383604" cy="33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125" y="2514600"/>
            <a:ext cx="24520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Chest X-ray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5677" y="1600201"/>
            <a:ext cx="375512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791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Classical homogenous opacity with curved upper border, i.e. the Ellis S-shaped curve.</a:t>
            </a: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3582958" cy="295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62792" y="2071408"/>
            <a:ext cx="292361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Ultrasonography</a:t>
            </a:r>
            <a:r>
              <a:rPr lang="en-US" b="1" dirty="0" smtClean="0"/>
              <a:t> thorax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helps in detecting even the small amount of fluid.</a:t>
            </a:r>
          </a:p>
          <a:p>
            <a:r>
              <a:rPr lang="en-US" dirty="0" smtClean="0"/>
              <a:t>USG is helpful in cases of </a:t>
            </a:r>
            <a:r>
              <a:rPr lang="en-US" dirty="0" err="1" smtClean="0"/>
              <a:t>loculated</a:t>
            </a:r>
            <a:r>
              <a:rPr lang="en-US" dirty="0" smtClean="0"/>
              <a:t> PE for confirmation of the diagnosis and for making a site for aspiration. </a:t>
            </a:r>
          </a:p>
          <a:p>
            <a:r>
              <a:rPr lang="en-US" dirty="0" smtClean="0"/>
              <a:t>Helps in differentiating fluid filled and solid lesions.</a:t>
            </a:r>
          </a:p>
          <a:p>
            <a:r>
              <a:rPr lang="en-US" dirty="0" smtClean="0"/>
              <a:t>Also helps in detecting </a:t>
            </a:r>
            <a:r>
              <a:rPr lang="en-US" dirty="0" err="1" smtClean="0"/>
              <a:t>subpulmonic</a:t>
            </a:r>
            <a:r>
              <a:rPr lang="en-US" dirty="0" smtClean="0"/>
              <a:t> effusion from sub diaphragmatic collection.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3971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1828800"/>
            <a:ext cx="403860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CT thorax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assess the complex situation in which anatomy is not fully assessed by plain radiography or USG.</a:t>
            </a:r>
          </a:p>
          <a:p>
            <a:r>
              <a:rPr lang="en-US" dirty="0" smtClean="0"/>
              <a:t>Helps in selecting drainage site in </a:t>
            </a:r>
            <a:r>
              <a:rPr lang="en-US" dirty="0" err="1" smtClean="0"/>
              <a:t>empyema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Differentiates </a:t>
            </a:r>
            <a:r>
              <a:rPr lang="en-US" dirty="0" err="1" smtClean="0"/>
              <a:t>loculated</a:t>
            </a:r>
            <a:r>
              <a:rPr lang="en-US" dirty="0" smtClean="0"/>
              <a:t> </a:t>
            </a:r>
            <a:r>
              <a:rPr lang="en-US" dirty="0" err="1" smtClean="0"/>
              <a:t>empyema</a:t>
            </a:r>
            <a:r>
              <a:rPr lang="en-US" dirty="0" smtClean="0"/>
              <a:t> from lung abscess.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1" y="1828800"/>
            <a:ext cx="408909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1828800"/>
            <a:ext cx="39433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PET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F-18 </a:t>
            </a:r>
            <a:r>
              <a:rPr lang="en-US" dirty="0" err="1" smtClean="0"/>
              <a:t>fluorodeoxyglucose</a:t>
            </a:r>
            <a:r>
              <a:rPr lang="en-US" dirty="0" smtClean="0"/>
              <a:t> positron emission tomography seems promising for differentiating b/w benign and malignant pleural disease with a sensitivity of 97% and specificity of 88.5%.</a:t>
            </a:r>
          </a:p>
          <a:p>
            <a:r>
              <a:rPr lang="en-US" dirty="0" smtClean="0"/>
              <a:t>Limitation are inflammatory processes like TB and rheumatoid effusion which may also be positive. 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Thoracentesis</a:t>
            </a:r>
            <a:r>
              <a:rPr lang="en-US" b="1" dirty="0" smtClean="0"/>
              <a:t> and </a:t>
            </a:r>
            <a:r>
              <a:rPr lang="en-US" b="1" dirty="0" err="1" smtClean="0"/>
              <a:t>cytobiochemical</a:t>
            </a:r>
            <a:r>
              <a:rPr lang="en-US" b="1" dirty="0" smtClean="0"/>
              <a:t> fluid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Indication</a:t>
            </a:r>
          </a:p>
          <a:p>
            <a:pPr lvl="1"/>
            <a:r>
              <a:rPr lang="en-US" dirty="0" smtClean="0"/>
              <a:t>Larger than 1 cm on lateral </a:t>
            </a:r>
            <a:r>
              <a:rPr lang="en-US" dirty="0" err="1" smtClean="0"/>
              <a:t>decuibitus</a:t>
            </a:r>
            <a:r>
              <a:rPr lang="en-US" dirty="0" smtClean="0"/>
              <a:t> or USG</a:t>
            </a:r>
          </a:p>
          <a:p>
            <a:pPr lvl="1"/>
            <a:r>
              <a:rPr lang="en-US" dirty="0" smtClean="0"/>
              <a:t>Not in </a:t>
            </a:r>
            <a:r>
              <a:rPr lang="en-US" dirty="0" err="1" smtClean="0"/>
              <a:t>b/l</a:t>
            </a:r>
            <a:r>
              <a:rPr lang="en-US" dirty="0" smtClean="0"/>
              <a:t> as strong suspect for </a:t>
            </a:r>
            <a:r>
              <a:rPr lang="en-US" dirty="0" err="1" smtClean="0"/>
              <a:t>transudate</a:t>
            </a:r>
            <a:r>
              <a:rPr lang="en-US" dirty="0" smtClean="0"/>
              <a:t>, unless there are atypical features or patient fails </a:t>
            </a:r>
            <a:r>
              <a:rPr lang="en-US" dirty="0" err="1" smtClean="0"/>
              <a:t>ro</a:t>
            </a:r>
            <a:r>
              <a:rPr lang="en-US" dirty="0" smtClean="0"/>
              <a:t> respond</a:t>
            </a:r>
          </a:p>
          <a:p>
            <a:r>
              <a:rPr lang="en-US" dirty="0" smtClean="0"/>
              <a:t>Diagnostic tap for biochemical, cytological and microbiological exam is needed for correct </a:t>
            </a:r>
            <a:r>
              <a:rPr lang="en-US" dirty="0" err="1" smtClean="0"/>
              <a:t>dx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Differentiation b/w </a:t>
            </a:r>
            <a:r>
              <a:rPr lang="en-US" dirty="0" err="1" smtClean="0"/>
              <a:t>transudate</a:t>
            </a:r>
            <a:r>
              <a:rPr lang="en-US" dirty="0" smtClean="0"/>
              <a:t> and </a:t>
            </a:r>
            <a:r>
              <a:rPr lang="en-US" dirty="0" err="1" smtClean="0"/>
              <a:t>exudate</a:t>
            </a:r>
            <a:r>
              <a:rPr lang="en-US" dirty="0" smtClean="0"/>
              <a:t> is crucial before further tests are undertaken.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Excessive accumulation of pleural fluid.</a:t>
            </a:r>
          </a:p>
          <a:p>
            <a:r>
              <a:rPr lang="en-US" dirty="0" smtClean="0"/>
              <a:t>Imbalance between production and clearance.</a:t>
            </a:r>
          </a:p>
          <a:p>
            <a:r>
              <a:rPr lang="en-US" dirty="0" smtClean="0"/>
              <a:t>PE is not specific disease but is a reflection of underlying pathology.</a:t>
            </a:r>
          </a:p>
          <a:p>
            <a:r>
              <a:rPr lang="en-US" dirty="0" smtClean="0"/>
              <a:t>Pathology can be in lung, pleura or systemic.</a:t>
            </a:r>
          </a:p>
          <a:p>
            <a:r>
              <a:rPr lang="en-US" dirty="0" smtClean="0"/>
              <a:t>Gen. physician, surgeon, </a:t>
            </a:r>
            <a:r>
              <a:rPr lang="en-US" dirty="0" err="1" smtClean="0"/>
              <a:t>nephrologist</a:t>
            </a:r>
            <a:r>
              <a:rPr lang="en-US" dirty="0" smtClean="0"/>
              <a:t>, gastroenterologist, rheumatologists all deals with these pts beside chest physician.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Exudate</a:t>
            </a:r>
            <a:r>
              <a:rPr lang="en-US" b="1" dirty="0" smtClean="0"/>
              <a:t> Vs </a:t>
            </a:r>
            <a:r>
              <a:rPr lang="en-US" b="1" dirty="0" err="1" smtClean="0"/>
              <a:t>Transudate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Light’s criteria for </a:t>
            </a:r>
            <a:r>
              <a:rPr lang="en-US" dirty="0" err="1" smtClean="0"/>
              <a:t>exudative</a:t>
            </a:r>
            <a:r>
              <a:rPr lang="en-US" dirty="0" smtClean="0"/>
              <a:t> PE</a:t>
            </a:r>
          </a:p>
          <a:p>
            <a:pPr lvl="1"/>
            <a:r>
              <a:rPr lang="en-US" dirty="0" smtClean="0"/>
              <a:t>Pleural fluid protein divided by serum protein&gt; 0.5</a:t>
            </a:r>
          </a:p>
          <a:p>
            <a:pPr lvl="1"/>
            <a:r>
              <a:rPr lang="en-US" dirty="0" smtClean="0"/>
              <a:t>Pleural fluid LDH divided by serum LDH &gt;0.6</a:t>
            </a:r>
          </a:p>
          <a:p>
            <a:pPr lvl="1"/>
            <a:r>
              <a:rPr lang="en-US" dirty="0" smtClean="0"/>
              <a:t>Pleural fluid LDH more than 2/3</a:t>
            </a:r>
            <a:r>
              <a:rPr lang="en-US" baseline="30000" dirty="0" smtClean="0"/>
              <a:t>rd</a:t>
            </a:r>
            <a:r>
              <a:rPr lang="en-US" dirty="0" smtClean="0"/>
              <a:t> the upper limit of normal serum LDH</a:t>
            </a:r>
          </a:p>
          <a:p>
            <a:r>
              <a:rPr lang="en-US" dirty="0" smtClean="0"/>
              <a:t>Sensitivity-98%, specificity-74%</a:t>
            </a:r>
          </a:p>
          <a:p>
            <a:r>
              <a:rPr lang="en-US" dirty="0" smtClean="0"/>
              <a:t>A total nucleated cell count of &gt;1000/ml is </a:t>
            </a:r>
            <a:r>
              <a:rPr lang="en-US" dirty="0" err="1" smtClean="0"/>
              <a:t>exudate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Cytobiochemical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count &gt;10000/ml-&gt; </a:t>
            </a:r>
            <a:r>
              <a:rPr lang="en-US" dirty="0" err="1" smtClean="0"/>
              <a:t>Parapneumonic</a:t>
            </a:r>
            <a:endParaRPr lang="en-US" dirty="0" smtClean="0"/>
          </a:p>
          <a:p>
            <a:r>
              <a:rPr lang="en-US" dirty="0" err="1" smtClean="0"/>
              <a:t>Lymphocytosis</a:t>
            </a:r>
            <a:r>
              <a:rPr lang="en-US" dirty="0" smtClean="0"/>
              <a:t> is common in TB and malignancy.</a:t>
            </a:r>
          </a:p>
          <a:p>
            <a:r>
              <a:rPr lang="en-US" dirty="0" smtClean="0"/>
              <a:t>In normal state pleural fluid glucose is equal to peripheral glucose.</a:t>
            </a:r>
          </a:p>
          <a:p>
            <a:r>
              <a:rPr lang="en-US" dirty="0" smtClean="0"/>
              <a:t>A low glucose concentration is defined as ratio of pleural fluid glucose to serum glucose &lt;0.5 and is seen with </a:t>
            </a:r>
            <a:r>
              <a:rPr lang="en-US" dirty="0" err="1" smtClean="0"/>
              <a:t>exudative</a:t>
            </a:r>
            <a:r>
              <a:rPr lang="en-US" dirty="0" smtClean="0"/>
              <a:t> pleural effusion secondary to </a:t>
            </a:r>
            <a:r>
              <a:rPr lang="en-US" dirty="0" err="1" smtClean="0"/>
              <a:t>empyema</a:t>
            </a:r>
            <a:r>
              <a:rPr lang="en-US" dirty="0" smtClean="0"/>
              <a:t>, rheumatoid disease, Lupus, </a:t>
            </a:r>
            <a:r>
              <a:rPr lang="en-US" dirty="0" err="1" smtClean="0"/>
              <a:t>malignacy</a:t>
            </a:r>
            <a:r>
              <a:rPr lang="en-US" dirty="0" smtClean="0"/>
              <a:t> and esophageal rupture.</a:t>
            </a:r>
          </a:p>
          <a:p>
            <a:r>
              <a:rPr lang="en-US" dirty="0" smtClean="0"/>
              <a:t>Increase pl. fl. Amylase seen in pancreatic disease, esophageal rupture and malignancy. </a:t>
            </a:r>
          </a:p>
          <a:p>
            <a:r>
              <a:rPr lang="en-US" dirty="0" smtClean="0"/>
              <a:t>Cytology is diagnostic in 60% cases approx. 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Percutaneous</a:t>
            </a:r>
            <a:r>
              <a:rPr lang="en-US" b="1" dirty="0" smtClean="0"/>
              <a:t> pleural biopsy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Helps differentiating </a:t>
            </a:r>
            <a:r>
              <a:rPr lang="en-US" dirty="0" err="1" smtClean="0"/>
              <a:t>granulomatous</a:t>
            </a:r>
            <a:r>
              <a:rPr lang="en-US" dirty="0" smtClean="0"/>
              <a:t> and malignant disease. </a:t>
            </a:r>
          </a:p>
          <a:p>
            <a:r>
              <a:rPr lang="en-US" dirty="0" smtClean="0"/>
              <a:t>Done in undiagnosed pleural effusion. </a:t>
            </a:r>
          </a:p>
          <a:p>
            <a:r>
              <a:rPr lang="en-US" dirty="0" smtClean="0"/>
              <a:t>Usually done to investigate the etiology of </a:t>
            </a:r>
            <a:r>
              <a:rPr lang="en-US" dirty="0" err="1" smtClean="0"/>
              <a:t>exudative</a:t>
            </a:r>
            <a:r>
              <a:rPr lang="en-US" dirty="0" smtClean="0"/>
              <a:t> pleural effusion. </a:t>
            </a:r>
          </a:p>
          <a:p>
            <a:r>
              <a:rPr lang="en-US" dirty="0" smtClean="0"/>
              <a:t>Abrams and Copes needle are used most commonly.</a:t>
            </a:r>
          </a:p>
          <a:p>
            <a:r>
              <a:rPr lang="en-US" dirty="0" smtClean="0"/>
              <a:t>The diagnostic yield varies from study to study and expertise, reported as high as 90% and low as 30%.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Medical Thoracoscopy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taking large pleural tissue under direct vision.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743200"/>
            <a:ext cx="3558364" cy="2667000"/>
          </a:xfrm>
          <a:prstGeom prst="rect">
            <a:avLst/>
          </a:prstGeom>
          <a:noFill/>
        </p:spPr>
      </p:pic>
      <p:pic>
        <p:nvPicPr>
          <p:cNvPr id="5" name="Picture 4" descr="IMG_2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400"/>
            <a:ext cx="44196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Visualisation</a:t>
            </a:r>
            <a:r>
              <a:rPr lang="en-US" b="1" dirty="0" smtClean="0"/>
              <a:t> of Pleural space: video</a:t>
            </a:r>
            <a:endParaRPr lang="en-US" b="1" dirty="0"/>
          </a:p>
        </p:txBody>
      </p:sp>
      <p:pic>
        <p:nvPicPr>
          <p:cNvPr id="4" name="Thoracoscopy Procedure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Thoracoscopic</a:t>
            </a:r>
            <a:r>
              <a:rPr lang="en-US" b="1" dirty="0" smtClean="0"/>
              <a:t> Images</a:t>
            </a:r>
          </a:p>
        </p:txBody>
      </p:sp>
      <p:pic>
        <p:nvPicPr>
          <p:cNvPr id="38915" name="Picture 2" descr="D:\Thoracoscopy patients\PRABHA WATI790\Images\Imag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4478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2400"/>
            <a:ext cx="2295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D:\thesis shardulam\Indrawati Thoraco\Images\Image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962400"/>
            <a:ext cx="23272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 descr="D:\thesis shardulam\Indrawati Thoraco\Images\Image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447800"/>
            <a:ext cx="2209800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D:\thesis shardulam\asharfi devi images\asharfi devi images\Image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3962400"/>
            <a:ext cx="2174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Fiberoptic</a:t>
            </a:r>
            <a:r>
              <a:rPr lang="en-US" b="1" dirty="0" smtClean="0"/>
              <a:t> </a:t>
            </a:r>
            <a:r>
              <a:rPr lang="en-US" b="1" dirty="0" err="1" smtClean="0"/>
              <a:t>bronchoscopy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Routine FOB is not justified.</a:t>
            </a:r>
          </a:p>
          <a:p>
            <a:r>
              <a:rPr lang="en-US" dirty="0" smtClean="0"/>
              <a:t>Should be done in cases of suspected malignant PE, where there is associated abnormality like mass lesion or collapse.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 on the nature of underlying cause.</a:t>
            </a:r>
          </a:p>
          <a:p>
            <a:r>
              <a:rPr lang="en-US" dirty="0" smtClean="0"/>
              <a:t>Drainage of fluid, </a:t>
            </a:r>
            <a:r>
              <a:rPr lang="en-US" dirty="0" err="1" smtClean="0"/>
              <a:t>pleurodesis</a:t>
            </a:r>
            <a:r>
              <a:rPr lang="en-US" dirty="0" smtClean="0"/>
              <a:t> and surgical management are the therapeutic options for </a:t>
            </a:r>
            <a:r>
              <a:rPr lang="en-US" smtClean="0"/>
              <a:t>pleural effusion.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Approach to a case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815" y="1600200"/>
            <a:ext cx="74963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8871675" cy="416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Pleural anatomy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5181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The pleura consists of two membranes:	</a:t>
            </a:r>
          </a:p>
          <a:p>
            <a:pPr>
              <a:buNone/>
              <a:defRPr/>
            </a:pPr>
            <a:r>
              <a:rPr lang="en-US" dirty="0" smtClean="0"/>
              <a:t>     	- </a:t>
            </a:r>
            <a:r>
              <a:rPr lang="en-US" sz="2600" dirty="0" smtClean="0"/>
              <a:t>Visceral pleura </a:t>
            </a:r>
          </a:p>
          <a:p>
            <a:pPr>
              <a:buNone/>
              <a:defRPr/>
            </a:pPr>
            <a:r>
              <a:rPr lang="en-US" sz="2600" dirty="0" smtClean="0"/>
              <a:t>     		-  Parietal pleura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Pleural space: the </a:t>
            </a:r>
            <a:r>
              <a:rPr lang="en-US" i="1" dirty="0" smtClean="0"/>
              <a:t>potential </a:t>
            </a:r>
            <a:r>
              <a:rPr lang="en-US" dirty="0" smtClean="0"/>
              <a:t>space between parietal and visceral pleura</a:t>
            </a:r>
          </a:p>
          <a:p>
            <a:pPr>
              <a:defRPr/>
            </a:pPr>
            <a:r>
              <a:rPr lang="en-US" dirty="0" smtClean="0"/>
              <a:t>Contains tiny amount of pleural fluid ~0.3 ml/kg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9283" y="1905000"/>
            <a:ext cx="370684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1: Tubercular Pleural effusion</a:t>
            </a:r>
          </a:p>
          <a:p>
            <a:r>
              <a:rPr lang="en-US" dirty="0" smtClean="0"/>
              <a:t>Case 2: Malignant Pleural effusion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Pleural Anatomy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Pleura lines not only the surfaces of the lung that are in direct contact with the chest wall but also the diaphragmatic and mediastinal borders of the lung. </a:t>
            </a:r>
          </a:p>
          <a:p>
            <a:r>
              <a:rPr lang="en-US" dirty="0" smtClean="0"/>
              <a:t>Visceral pleura also separates the lobes of the lung from each other. </a:t>
            </a:r>
          </a:p>
          <a:p>
            <a:r>
              <a:rPr lang="en-US" dirty="0" smtClean="0"/>
              <a:t>Two apposing visceral surfaces form fissures.</a:t>
            </a:r>
          </a:p>
          <a:p>
            <a:r>
              <a:rPr lang="en-US" dirty="0" smtClean="0"/>
              <a:t>Lining of the pleurae formed by </a:t>
            </a:r>
            <a:r>
              <a:rPr lang="en-US" dirty="0" err="1" smtClean="0"/>
              <a:t>mesothelial</a:t>
            </a:r>
            <a:r>
              <a:rPr lang="en-US" dirty="0" smtClean="0"/>
              <a:t> cells.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Pleural Anatomy (3)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Below the </a:t>
            </a:r>
            <a:r>
              <a:rPr lang="en-US" dirty="0" err="1" smtClean="0"/>
              <a:t>mesothelial</a:t>
            </a:r>
            <a:r>
              <a:rPr lang="en-US" dirty="0" smtClean="0"/>
              <a:t> lining is the lining of thin connective tissue which has BVs and </a:t>
            </a:r>
            <a:r>
              <a:rPr lang="en-US" dirty="0" err="1" smtClean="0"/>
              <a:t>lymphatics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BVs and </a:t>
            </a:r>
            <a:r>
              <a:rPr lang="en-US" dirty="0" err="1" smtClean="0"/>
              <a:t>lymphatics</a:t>
            </a:r>
            <a:r>
              <a:rPr lang="en-US" dirty="0" smtClean="0"/>
              <a:t> are important in dynamics of pleural fluid formation. </a:t>
            </a:r>
          </a:p>
          <a:p>
            <a:r>
              <a:rPr lang="en-US" dirty="0" smtClean="0"/>
              <a:t>On the parietal pleura there are openings in the </a:t>
            </a:r>
            <a:r>
              <a:rPr lang="en-US" dirty="0" err="1" smtClean="0"/>
              <a:t>mesothelial</a:t>
            </a:r>
            <a:r>
              <a:rPr lang="en-US" dirty="0" smtClean="0"/>
              <a:t> cells called as stomata (only on parietal pleura). </a:t>
            </a:r>
          </a:p>
          <a:p>
            <a:r>
              <a:rPr lang="en-US" dirty="0" smtClean="0"/>
              <a:t>These stomata leads to lymphatic channels, </a:t>
            </a:r>
            <a:r>
              <a:rPr lang="en-US" dirty="0" err="1" smtClean="0"/>
              <a:t>alowing</a:t>
            </a:r>
            <a:r>
              <a:rPr lang="en-US" dirty="0" smtClean="0"/>
              <a:t> passageway for liquid from pleural space to the lymphatic system.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Pleural Anatomy (4)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Sensory nerve endings are there in the parietal and diaphragmatic pleura.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BVs supplying parietal pleural surface originate from the systemic arterial circulation-primarily Inter Costal Artery.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Venous blood from the parietal pleura drains to systemic venous system.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Pleural Anatomy (5)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Visceral pleura is also supplied primarily by systemic arteries, specifically branches of bronchial  arterial circulation, but the venous drainage is in to pulmonary venous system.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</a:t>
            </a:r>
            <a:r>
              <a:rPr lang="en-US" dirty="0" err="1" smtClean="0"/>
              <a:t>Lym</a:t>
            </a:r>
            <a:r>
              <a:rPr lang="en-US" dirty="0" smtClean="0"/>
              <a:t>. </a:t>
            </a:r>
            <a:r>
              <a:rPr lang="en-US" dirty="0" err="1" smtClean="0"/>
              <a:t>Ves</a:t>
            </a:r>
            <a:r>
              <a:rPr lang="en-US" dirty="0" smtClean="0"/>
              <a:t>. that drain the pleural surfaces transport their fluid contents to different lymph nodes.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Ultimately the fluid is transported to the right lymphatic or thoracic ducts, which empty in to the systemic venous circulation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PHYSIOLOGY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Pleural space normally contains small amount of fluid (10 ml).</a:t>
            </a:r>
          </a:p>
          <a:p>
            <a:r>
              <a:rPr lang="en-US" dirty="0" smtClean="0"/>
              <a:t>As per recent concept, formation of fluid is ongoing primarily from the parietal pleural surface, and fluid is </a:t>
            </a:r>
            <a:r>
              <a:rPr lang="en-US" dirty="0" err="1" smtClean="0"/>
              <a:t>resorbed</a:t>
            </a:r>
            <a:r>
              <a:rPr lang="en-US" dirty="0" smtClean="0"/>
              <a:t> through the stomata into the lymphatic channels of the parietal pleura. </a:t>
            </a:r>
          </a:p>
          <a:p>
            <a:r>
              <a:rPr lang="en-US" dirty="0" smtClean="0"/>
              <a:t>Normally rate of formation = absorption.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1674</Words>
  <Application>Microsoft Office PowerPoint</Application>
  <PresentationFormat>On-screen Show (4:3)</PresentationFormat>
  <Paragraphs>195</Paragraphs>
  <Slides>40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PLEURAL EFFUSION</vt:lpstr>
      <vt:lpstr>Learning Objectives</vt:lpstr>
      <vt:lpstr>Introduction</vt:lpstr>
      <vt:lpstr>Pleural anatomy (1)</vt:lpstr>
      <vt:lpstr>Pleural Anatomy (2)</vt:lpstr>
      <vt:lpstr>Pleural Anatomy (3)</vt:lpstr>
      <vt:lpstr>Pleural Anatomy (4)</vt:lpstr>
      <vt:lpstr>Pleural Anatomy (5)</vt:lpstr>
      <vt:lpstr>PHYSIOLOGY (1)</vt:lpstr>
      <vt:lpstr>PHYSIOLOGY (2)</vt:lpstr>
      <vt:lpstr>PHYSIOLOGY (3)</vt:lpstr>
      <vt:lpstr>PATHOGENESIS(1)</vt:lpstr>
      <vt:lpstr>PATHOGENESIS (2)</vt:lpstr>
      <vt:lpstr>PATHOGENESIS (3)</vt:lpstr>
      <vt:lpstr>ETIOLOGY</vt:lpstr>
      <vt:lpstr>Slide 16</vt:lpstr>
      <vt:lpstr>CLINICAL FEATURES</vt:lpstr>
      <vt:lpstr>Slide 18</vt:lpstr>
      <vt:lpstr>CLINICAL FEATURES</vt:lpstr>
      <vt:lpstr>CLINICAL FEATURES</vt:lpstr>
      <vt:lpstr>INVESTIGATIONS: Imaging Studies</vt:lpstr>
      <vt:lpstr>Chest X-ray</vt:lpstr>
      <vt:lpstr>Slide 23</vt:lpstr>
      <vt:lpstr>Ultrasonography thorax</vt:lpstr>
      <vt:lpstr>Slide 25</vt:lpstr>
      <vt:lpstr>CT thorax</vt:lpstr>
      <vt:lpstr>Slide 27</vt:lpstr>
      <vt:lpstr>PET </vt:lpstr>
      <vt:lpstr>Thoracentesis and cytobiochemical fluid analysis</vt:lpstr>
      <vt:lpstr>Exudate Vs Transudate</vt:lpstr>
      <vt:lpstr>Cytobiochemical</vt:lpstr>
      <vt:lpstr>Percutaneous pleural biopsy</vt:lpstr>
      <vt:lpstr>Medical Thoracoscopy</vt:lpstr>
      <vt:lpstr>Visualisation of Pleural space: video</vt:lpstr>
      <vt:lpstr>Thoracoscopic Images</vt:lpstr>
      <vt:lpstr>Fiberoptic bronchoscopy</vt:lpstr>
      <vt:lpstr>TREATMENT</vt:lpstr>
      <vt:lpstr>Approach to a case</vt:lpstr>
      <vt:lpstr>Slide 39</vt:lpstr>
      <vt:lpstr>Case scenario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EFFUSION</dc:title>
  <dc:creator>Dr Rajeev</dc:creator>
  <cp:lastModifiedBy>VIVEKK36</cp:lastModifiedBy>
  <cp:revision>18</cp:revision>
  <dcterms:created xsi:type="dcterms:W3CDTF">2006-08-16T00:00:00Z</dcterms:created>
  <dcterms:modified xsi:type="dcterms:W3CDTF">2014-11-11T07:29:07Z</dcterms:modified>
</cp:coreProperties>
</file>